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Ejemplo de clase" id="{1f293f3b-a4b4-4439-d78a-e73454b89fc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Portada. Cambia el programa, el título de la clase, el módulo y tus datos. La imagen de la derecha es opcional: si la dejas vacía no se muestra al proyectar.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Agenda. Escribe de 3 a 6 temas. Usa la lista numerada de PowerPoint para mantener el formato.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Sección. Úsalo para separar los bloques de la clase.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Título y contenido. Recomendación: máximo 6 viñetas por diapositiva y frases cortas.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Dos columnas.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Comparación: la columna derecha es oscura para destacar la opción recomendada.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Imagen y texto. Haz clic en el ícono del recuadro para insertar tu imagen; PowerPoint la recorta al marco.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Dato destacado: una cifra grande y su explicación.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Actividad práctica. Úsalo para actividades prácticas y estudios de caso de los programas con clases en vivo: indica tiempo, entregable y competencia evaluada.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Idea clave: para citas, conclusiones o preguntas de reflexión.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Solo título: deja libre el área de contenido. Borra el recuadro punteado e inserta tu propio contenido.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Diseño Cierre: deja la tarea, la próxima sesión y tus datos de contacto.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0 En blanc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1 Portada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ndo decorativo"/>
          <p:cNvSpPr/>
          <p:nvPr/>
        </p:nvSpPr>
        <p:spPr>
          <a:xfrm>
            <a:off x="7863840" y="914400"/>
            <a:ext cx="5120640" cy="5120640"/>
          </a:xfrm>
          <a:prstGeom prst="roundRect">
            <a:avLst>
              <a:gd name="adj" fmla="val 21428"/>
            </a:avLst>
          </a:prstGeom>
          <a:solidFill>
            <a:schemeClr val="accent1"/>
          </a:solidFill>
          <a:ln/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548640"/>
            <a:ext cx="1691640" cy="640080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1920240"/>
            <a:ext cx="6766560" cy="320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NOMBRE DEL PROGRAMA</a:t>
            </a:r>
            <a:endParaRPr lang="en-US" sz="13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2331720"/>
            <a:ext cx="694944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clase</a:t>
            </a:r>
            <a:endParaRPr lang="en-US" sz="44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548640" y="4160520"/>
            <a:ext cx="658368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Módulo · tema de la sesión</a:t>
            </a:r>
            <a:endParaRPr lang="en-US" sz="1800" dirty="0"/>
          </a:p>
        </p:txBody>
      </p:sp>
      <p:sp>
        <p:nvSpPr>
          <p:cNvPr id="7" name="Text 1"/>
          <p:cNvSpPr/>
          <p:nvPr>
            <p:ph idx="105" type="body" hasCustomPrompt="1"/>
          </p:nvPr>
        </p:nvSpPr>
        <p:spPr>
          <a:xfrm>
            <a:off x="548640" y="5623560"/>
            <a:ext cx="658368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3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3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Docente: nombre y apellido · fecha</a:t>
            </a:r>
            <a:endParaRPr lang="en-US" sz="1300" dirty="0"/>
          </a:p>
        </p:txBody>
      </p:sp>
      <p:sp>
        <p:nvSpPr>
          <p:cNvPr id="8" name="Imagen"/>
          <p:cNvSpPr/>
          <p:nvPr>
            <p:ph type="pic" idx="106" hasCustomPrompt="1"/>
          </p:nvPr>
        </p:nvSpPr>
        <p:spPr>
          <a:xfrm>
            <a:off x="8138160" y="1188720"/>
            <a:ext cx="4572000" cy="45720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dirty="0"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dirty="0">
                <a:solidFill>
                  <a:schemeClr val="accent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Imagen opcional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2 Agenda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Fondo decorativo"/>
          <p:cNvSpPr/>
          <p:nvPr/>
        </p:nvSpPr>
        <p:spPr>
          <a:xfrm>
            <a:off x="548640" y="1691640"/>
            <a:ext cx="11091672" cy="4434840"/>
          </a:xfrm>
          <a:prstGeom prst="roundRect">
            <a:avLst>
              <a:gd name="adj" fmla="val 3092"/>
            </a:avLst>
          </a:prstGeom>
          <a:solidFill>
            <a:schemeClr val="bg1"/>
          </a:solidFill>
          <a:ln/>
        </p:spPr>
      </p:sp>
      <p:sp>
        <p:nvSpPr>
          <p:cNvPr id="5" name="Text 2"/>
          <p:cNvSpPr/>
          <p:nvPr>
            <p:ph idx="103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6" name="Text 2"/>
          <p:cNvSpPr/>
          <p:nvPr>
            <p:ph idx="104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7" name="Agenda"/>
          <p:cNvSpPr/>
          <p:nvPr>
            <p:ph idx="105" type="body" hasCustomPrompt="1"/>
          </p:nvPr>
        </p:nvSpPr>
        <p:spPr>
          <a:xfrm>
            <a:off x="1005840" y="2011680"/>
            <a:ext cx="10149840" cy="38404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342900" indent="-342900">
              <a:spcAft>
                <a:spcPts val="1000"/>
              </a:spcAft>
              <a:buClr>
                <a:schemeClr val="accent1"/>
              </a:buClr>
              <a:buFont typeface="+mj-lt"/>
              <a:buAutoNum type="arabicPeriod"/>
              <a:def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342900" indent="-342900">
              <a:spcAft>
                <a:spcPts val="10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Escribe los temas de la sesión, uno por línea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3 Seccion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ndo decorativo"/>
          <p:cNvSpPr/>
          <p:nvPr/>
        </p:nvSpPr>
        <p:spPr>
          <a:xfrm>
            <a:off x="8138160" y="1188720"/>
            <a:ext cx="5120640" cy="5120640"/>
          </a:xfrm>
          <a:prstGeom prst="roundRect">
            <a:avLst>
              <a:gd name="adj" fmla="val 21428"/>
            </a:avLst>
          </a:prstGeom>
          <a:solidFill>
            <a:schemeClr val="accent1"/>
          </a:solidFill>
          <a:ln/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502920"/>
            <a:ext cx="1188720" cy="448056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2331720"/>
            <a:ext cx="548640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SECCIÓN 01</a:t>
            </a:r>
            <a:endParaRPr lang="en-US" sz="13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2788920"/>
            <a:ext cx="713232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Nombre de la sección</a:t>
            </a:r>
            <a:endParaRPr lang="en-US" sz="44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548640" y="4754880"/>
            <a:ext cx="676656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6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6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Descripción breve de lo que se verá</a:t>
            </a:r>
            <a:endParaRPr lang="en-US" sz="16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4 Titulo y contenido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Contenido"/>
          <p:cNvSpPr/>
          <p:nvPr>
            <p:ph idx="104" type="body" hasCustomPrompt="1"/>
          </p:nvPr>
        </p:nvSpPr>
        <p:spPr>
          <a:xfrm>
            <a:off x="548640" y="1737360"/>
            <a:ext cx="11091672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Escribe el contenido: ideas cortas, una por línea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5 Dos columnas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Fondo decorativo"/>
          <p:cNvSpPr/>
          <p:nvPr/>
        </p:nvSpPr>
        <p:spPr>
          <a:xfrm>
            <a:off x="548640" y="1691640"/>
            <a:ext cx="5413248" cy="4434840"/>
          </a:xfrm>
          <a:prstGeom prst="roundRect">
            <a:avLst>
              <a:gd name="adj" fmla="val 3092"/>
            </a:avLst>
          </a:prstGeom>
          <a:solidFill>
            <a:schemeClr val="bg1"/>
          </a:solidFill>
          <a:ln/>
        </p:spPr>
      </p:sp>
      <p:sp>
        <p:nvSpPr>
          <p:cNvPr id="7" name="Fondo decorativo"/>
          <p:cNvSpPr/>
          <p:nvPr/>
        </p:nvSpPr>
        <p:spPr>
          <a:xfrm>
            <a:off x="6227064" y="1691640"/>
            <a:ext cx="5413248" cy="4434840"/>
          </a:xfrm>
          <a:prstGeom prst="roundRect">
            <a:avLst>
              <a:gd name="adj" fmla="val 3092"/>
            </a:avLst>
          </a:prstGeom>
          <a:solidFill>
            <a:schemeClr val="bg1"/>
          </a:solidFill>
          <a:ln/>
        </p:spPr>
      </p:sp>
      <p:sp>
        <p:nvSpPr>
          <p:cNvPr id="8" name="Columna 1"/>
          <p:cNvSpPr/>
          <p:nvPr>
            <p:ph idx="106" type="body" hasCustomPrompt="1"/>
          </p:nvPr>
        </p:nvSpPr>
        <p:spPr>
          <a:xfrm>
            <a:off x="868680" y="1965960"/>
            <a:ext cx="4773168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Contenido de la primera columna</a:t>
            </a:r>
            <a:endParaRPr lang="en-US" sz="1500" dirty="0"/>
          </a:p>
        </p:txBody>
      </p:sp>
      <p:sp>
        <p:nvSpPr>
          <p:cNvPr id="9" name="Columna 2"/>
          <p:cNvSpPr/>
          <p:nvPr>
            <p:ph idx="107" type="body" hasCustomPrompt="1"/>
          </p:nvPr>
        </p:nvSpPr>
        <p:spPr>
          <a:xfrm>
            <a:off x="6547104" y="1965960"/>
            <a:ext cx="4773168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Contenido de la segunda columna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6 Comparacion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Fondo decorativo"/>
          <p:cNvSpPr/>
          <p:nvPr/>
        </p:nvSpPr>
        <p:spPr>
          <a:xfrm>
            <a:off x="548640" y="1691640"/>
            <a:ext cx="5413248" cy="4434840"/>
          </a:xfrm>
          <a:prstGeom prst="roundRect">
            <a:avLst>
              <a:gd name="adj" fmla="val 3092"/>
            </a:avLst>
          </a:prstGeom>
          <a:solidFill>
            <a:schemeClr val="bg1"/>
          </a:solidFill>
          <a:ln/>
        </p:spPr>
      </p:sp>
      <p:sp>
        <p:nvSpPr>
          <p:cNvPr id="7" name="Fondo decorativo"/>
          <p:cNvSpPr/>
          <p:nvPr/>
        </p:nvSpPr>
        <p:spPr>
          <a:xfrm>
            <a:off x="6227064" y="1691640"/>
            <a:ext cx="5413248" cy="4434840"/>
          </a:xfrm>
          <a:prstGeom prst="roundRect">
            <a:avLst>
              <a:gd name="adj" fmla="val 3092"/>
            </a:avLst>
          </a:prstGeom>
          <a:solidFill>
            <a:schemeClr val="tx2"/>
          </a:solidFill>
          <a:ln/>
        </p:spPr>
      </p:sp>
      <p:sp>
        <p:nvSpPr>
          <p:cNvPr id="8" name="Text 3"/>
          <p:cNvSpPr/>
          <p:nvPr>
            <p:ph idx="106" type="body" hasCustomPrompt="1"/>
          </p:nvPr>
        </p:nvSpPr>
        <p:spPr>
          <a:xfrm>
            <a:off x="868680" y="1965960"/>
            <a:ext cx="4773168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b="1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b="1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Opción A</a:t>
            </a:r>
            <a:endParaRPr lang="en-US" sz="2000" dirty="0"/>
          </a:p>
        </p:txBody>
      </p:sp>
      <p:sp>
        <p:nvSpPr>
          <p:cNvPr id="9" name="Text 3"/>
          <p:cNvSpPr/>
          <p:nvPr>
            <p:ph idx="107" type="body" hasCustomPrompt="1"/>
          </p:nvPr>
        </p:nvSpPr>
        <p:spPr>
          <a:xfrm>
            <a:off x="6547104" y="1965960"/>
            <a:ext cx="4773168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Opción B</a:t>
            </a:r>
            <a:endParaRPr lang="en-US" sz="2000" dirty="0"/>
          </a:p>
        </p:txBody>
      </p:sp>
      <p:sp>
        <p:nvSpPr>
          <p:cNvPr id="10" name="Comparación A"/>
          <p:cNvSpPr/>
          <p:nvPr>
            <p:ph idx="108" type="body" hasCustomPrompt="1"/>
          </p:nvPr>
        </p:nvSpPr>
        <p:spPr>
          <a:xfrm>
            <a:off x="868680" y="2606040"/>
            <a:ext cx="4773168" cy="3291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Características de la opción A</a:t>
            </a:r>
            <a:endParaRPr lang="en-US" sz="1500" dirty="0"/>
          </a:p>
        </p:txBody>
      </p:sp>
      <p:sp>
        <p:nvSpPr>
          <p:cNvPr id="11" name="Comparación B"/>
          <p:cNvSpPr/>
          <p:nvPr>
            <p:ph idx="109" type="body" hasCustomPrompt="1"/>
          </p:nvPr>
        </p:nvSpPr>
        <p:spPr>
          <a:xfrm>
            <a:off x="6547104" y="2606040"/>
            <a:ext cx="4773168" cy="3291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5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5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Características de la opción B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7 Imagen y texto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58521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Texto"/>
          <p:cNvSpPr/>
          <p:nvPr>
            <p:ph idx="104" type="body" hasCustomPrompt="1"/>
          </p:nvPr>
        </p:nvSpPr>
        <p:spPr>
          <a:xfrm>
            <a:off x="548640" y="1737360"/>
            <a:ext cx="5669280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Explica la imagen o el concepto</a:t>
            </a:r>
            <a:endParaRPr lang="en-US" sz="1600" dirty="0"/>
          </a:p>
        </p:txBody>
      </p:sp>
      <p:sp>
        <p:nvSpPr>
          <p:cNvPr id="7" name="Fondo decorativo"/>
          <p:cNvSpPr/>
          <p:nvPr/>
        </p:nvSpPr>
        <p:spPr>
          <a:xfrm>
            <a:off x="6629400" y="1691640"/>
            <a:ext cx="5010912" cy="4434840"/>
          </a:xfrm>
          <a:prstGeom prst="roundRect">
            <a:avLst>
              <a:gd name="adj" fmla="val 3092"/>
            </a:avLst>
          </a:prstGeom>
          <a:solidFill>
            <a:schemeClr val="accent5"/>
          </a:solidFill>
          <a:ln/>
        </p:spPr>
      </p:sp>
      <p:sp>
        <p:nvSpPr>
          <p:cNvPr id="8" name="Imagen"/>
          <p:cNvSpPr/>
          <p:nvPr>
            <p:ph type="pic" idx="106" hasCustomPrompt="1"/>
          </p:nvPr>
        </p:nvSpPr>
        <p:spPr>
          <a:xfrm>
            <a:off x="6629400" y="1691640"/>
            <a:ext cx="5010912" cy="44348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dirty="0"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dirty="0">
                <a:solidFill>
                  <a:schemeClr val="accent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Haz clic en el ícono para insertar una imagen</a:t>
            </a:r>
            <a:endParaRPr lang="en-US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8 Solo titulo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09 Dato destacado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ETIQUETA O MÓDULO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Fondo decorativo"/>
          <p:cNvSpPr/>
          <p:nvPr/>
        </p:nvSpPr>
        <p:spPr>
          <a:xfrm>
            <a:off x="548640" y="1691640"/>
            <a:ext cx="4937760" cy="4434840"/>
          </a:xfrm>
          <a:prstGeom prst="roundRect">
            <a:avLst>
              <a:gd name="adj" fmla="val 3092"/>
            </a:avLst>
          </a:prstGeom>
          <a:solidFill>
            <a:schemeClr val="accent2"/>
          </a:solidFill>
          <a:ln/>
        </p:spPr>
      </p:sp>
      <p:sp>
        <p:nvSpPr>
          <p:cNvPr id="7" name="Text 2"/>
          <p:cNvSpPr/>
          <p:nvPr>
            <p:ph idx="105" type="body" hasCustomPrompt="1"/>
          </p:nvPr>
        </p:nvSpPr>
        <p:spPr>
          <a:xfrm>
            <a:off x="914400" y="2103120"/>
            <a:ext cx="4206240" cy="20116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9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9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85 %</a:t>
            </a:r>
            <a:endParaRPr lang="en-US" sz="9600" dirty="0"/>
          </a:p>
        </p:txBody>
      </p:sp>
      <p:sp>
        <p:nvSpPr>
          <p:cNvPr id="8" name="Text 2"/>
          <p:cNvSpPr/>
          <p:nvPr>
            <p:ph idx="106" type="body" hasCustomPrompt="1"/>
          </p:nvPr>
        </p:nvSpPr>
        <p:spPr>
          <a:xfrm>
            <a:off x="914400" y="4297680"/>
            <a:ext cx="420624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Qué significa la cifra</a:t>
            </a:r>
            <a:endParaRPr lang="en-US" sz="1600" dirty="0"/>
          </a:p>
        </p:txBody>
      </p:sp>
      <p:sp>
        <p:nvSpPr>
          <p:cNvPr id="9" name="Text 2"/>
          <p:cNvSpPr/>
          <p:nvPr>
            <p:ph idx="107" type="body" hasCustomPrompt="1"/>
          </p:nvPr>
        </p:nvSpPr>
        <p:spPr>
          <a:xfrm>
            <a:off x="5852160" y="1737360"/>
            <a:ext cx="5788152" cy="43891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spcAft>
                <a:spcPts val="600"/>
              </a:spcAft>
              <a:buNone/>
              <a:def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spcAft>
                <a:spcPts val="600"/>
              </a:spcAft>
              <a:buNone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Contexto, fuente e interpretación del dato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10 Actividad practica">
    <p:bg>
      <p:bgPr>
        <a:solidFill>
          <a:schemeClr val="bg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60152" y="384048"/>
            <a:ext cx="1280160" cy="50292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6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ACTIVIDAD PRÁCTICA · ESTUDIO DE CASO</a:t>
            </a:r>
            <a:endParaRPr lang="en-US" sz="11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Título de la diapositiva</a:t>
            </a:r>
            <a:endParaRPr lang="en-US" sz="3000" dirty="0"/>
          </a:p>
        </p:txBody>
      </p:sp>
      <p:sp>
        <p:nvSpPr>
          <p:cNvPr id="6" name="Fondo decorativo"/>
          <p:cNvSpPr/>
          <p:nvPr/>
        </p:nvSpPr>
        <p:spPr>
          <a:xfrm>
            <a:off x="548640" y="1691640"/>
            <a:ext cx="7315200" cy="4434840"/>
          </a:xfrm>
          <a:prstGeom prst="roundRect">
            <a:avLst>
              <a:gd name="adj" fmla="val 3092"/>
            </a:avLst>
          </a:prstGeom>
          <a:solidFill>
            <a:schemeClr val="bg1"/>
          </a:solidFill>
          <a:ln/>
        </p:spPr>
      </p:sp>
      <p:sp>
        <p:nvSpPr>
          <p:cNvPr id="7" name="Instrucciones"/>
          <p:cNvSpPr/>
          <p:nvPr>
            <p:ph idx="105" type="body" hasCustomPrompt="1"/>
          </p:nvPr>
        </p:nvSpPr>
        <p:spPr>
          <a:xfrm>
            <a:off x="914400" y="1965960"/>
            <a:ext cx="65836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342900" indent="-3429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  <a:def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342900" indent="-342900">
              <a:spcAft>
                <a:spcPts val="600"/>
              </a:spcAft>
              <a:buClr>
                <a:schemeClr val="accent1"/>
              </a:buClr>
              <a:buFont typeface="+mj-lt"/>
              <a:buAutoNum type="arabicPeriod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Instrucciones paso a paso de la actividad</a:t>
            </a:r>
            <a:endParaRPr lang="en-US" sz="1500" dirty="0"/>
          </a:p>
        </p:txBody>
      </p:sp>
      <p:sp>
        <p:nvSpPr>
          <p:cNvPr id="8" name="Fondo decorativo"/>
          <p:cNvSpPr/>
          <p:nvPr/>
        </p:nvSpPr>
        <p:spPr>
          <a:xfrm>
            <a:off x="8138160" y="1691640"/>
            <a:ext cx="3502152" cy="4434840"/>
          </a:xfrm>
          <a:prstGeom prst="roundRect">
            <a:avLst>
              <a:gd name="adj" fmla="val 3916"/>
            </a:avLst>
          </a:prstGeom>
          <a:solidFill>
            <a:schemeClr val="tx2"/>
          </a:solidFill>
          <a:ln/>
        </p:spPr>
      </p:sp>
      <p:sp>
        <p:nvSpPr>
          <p:cNvPr id="9" name="Text 3"/>
          <p:cNvSpPr/>
          <p:nvPr/>
        </p:nvSpPr>
        <p:spPr>
          <a:xfrm>
            <a:off x="8458200" y="201168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1"/>
                </a:solidFill>
              </a:rPr>
              <a:t>TIEMPO</a:t>
            </a:r>
            <a:endParaRPr lang="en-US" sz="1100" dirty="0"/>
          </a:p>
        </p:txBody>
      </p:sp>
      <p:sp>
        <p:nvSpPr>
          <p:cNvPr id="10" name="Text 4"/>
          <p:cNvSpPr/>
          <p:nvPr>
            <p:ph idx="108" type="body" hasCustomPrompt="1"/>
          </p:nvPr>
        </p:nvSpPr>
        <p:spPr>
          <a:xfrm>
            <a:off x="8458200" y="2286000"/>
            <a:ext cx="283464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20 min</a:t>
            </a:r>
            <a:endParaRPr lang="en-US" sz="2400" dirty="0"/>
          </a:p>
        </p:txBody>
      </p:sp>
      <p:sp>
        <p:nvSpPr>
          <p:cNvPr id="11" name="Text 4"/>
          <p:cNvSpPr/>
          <p:nvPr/>
        </p:nvSpPr>
        <p:spPr>
          <a:xfrm>
            <a:off x="8458200" y="306324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1"/>
                </a:solidFill>
              </a:rPr>
              <a:t>ENTREGABLE</a:t>
            </a:r>
            <a:endParaRPr lang="en-US" sz="1100" dirty="0"/>
          </a:p>
        </p:txBody>
      </p:sp>
      <p:sp>
        <p:nvSpPr>
          <p:cNvPr id="12" name="Text 5"/>
          <p:cNvSpPr/>
          <p:nvPr>
            <p:ph idx="110" type="body" hasCustomPrompt="1"/>
          </p:nvPr>
        </p:nvSpPr>
        <p:spPr>
          <a:xfrm>
            <a:off x="8458200" y="3337560"/>
            <a:ext cx="283464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Qué se entrega y dónde</a:t>
            </a:r>
            <a:endParaRPr lang="en-US" sz="1400" dirty="0"/>
          </a:p>
        </p:txBody>
      </p:sp>
      <p:sp>
        <p:nvSpPr>
          <p:cNvPr id="13" name="Text 5"/>
          <p:cNvSpPr/>
          <p:nvPr/>
        </p:nvSpPr>
        <p:spPr>
          <a:xfrm>
            <a:off x="8458200" y="4572000"/>
            <a:ext cx="28346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1"/>
                </a:solidFill>
              </a:rPr>
              <a:t>COMPETENCIA</a:t>
            </a:r>
            <a:endParaRPr lang="en-US" sz="1100" dirty="0"/>
          </a:p>
        </p:txBody>
      </p:sp>
      <p:sp>
        <p:nvSpPr>
          <p:cNvPr id="14" name="Text 6"/>
          <p:cNvSpPr/>
          <p:nvPr>
            <p:ph idx="112" type="body" hasCustomPrompt="1"/>
          </p:nvPr>
        </p:nvSpPr>
        <p:spPr>
          <a:xfrm>
            <a:off x="8458200" y="4846320"/>
            <a:ext cx="283464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Competencia que se evalúa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11 Idea clave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51592" y="384048"/>
            <a:ext cx="1188720" cy="44805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chemeClr val="accent5"/>
                </a:solidFill>
              </a:rPr>
              <a:t>EIDEC · Educación a un solo clic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548640" y="914400"/>
            <a:ext cx="13716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“</a:t>
            </a:r>
            <a:endParaRPr lang="en-US" sz="12000" dirty="0"/>
          </a:p>
        </p:txBody>
      </p:sp>
      <p:sp>
        <p:nvSpPr>
          <p:cNvPr id="5" name="Text 2"/>
          <p:cNvSpPr/>
          <p:nvPr>
            <p:ph idx="103" type="title" hasCustomPrompt="1"/>
          </p:nvPr>
        </p:nvSpPr>
        <p:spPr>
          <a:xfrm>
            <a:off x="548640" y="2194560"/>
            <a:ext cx="10515600" cy="23774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Idea clave, cita o pregunta para reflexionar</a:t>
            </a:r>
            <a:endParaRPr lang="en-US" sz="3400" dirty="0"/>
          </a:p>
        </p:txBody>
      </p:sp>
      <p:sp>
        <p:nvSpPr>
          <p:cNvPr id="6" name="Text 2"/>
          <p:cNvSpPr/>
          <p:nvPr>
            <p:ph idx="104" type="body" hasCustomPrompt="1"/>
          </p:nvPr>
        </p:nvSpPr>
        <p:spPr>
          <a:xfrm>
            <a:off x="548640" y="4892040"/>
            <a:ext cx="100584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500" dirty="0">
                <a:solidFill>
                  <a:schemeClr val="accent2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500" dirty="0">
                <a:solidFill>
                  <a:schemeClr val="accent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Autor, norma o fuente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IDEC 12 Cierre">
    <p:bg>
      <p:bgPr>
        <a:solidFill>
          <a:schemeClr val="tx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ndo decorativo"/>
          <p:cNvSpPr/>
          <p:nvPr/>
        </p:nvSpPr>
        <p:spPr>
          <a:xfrm>
            <a:off x="8138160" y="1188720"/>
            <a:ext cx="5120640" cy="5120640"/>
          </a:xfrm>
          <a:prstGeom prst="roundRect">
            <a:avLst>
              <a:gd name="adj" fmla="val 21428"/>
            </a:avLst>
          </a:prstGeom>
          <a:solidFill>
            <a:schemeClr val="accent1"/>
          </a:solidFill>
          <a:ln/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548640"/>
            <a:ext cx="1463040" cy="548640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1554480"/>
            <a:ext cx="713232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¿Preguntas?</a:t>
            </a:r>
            <a:endParaRPr lang="en-US" sz="4800" dirty="0"/>
          </a:p>
        </p:txBody>
      </p:sp>
      <p:sp>
        <p:nvSpPr>
          <p:cNvPr id="5" name="Próximos pasos"/>
          <p:cNvSpPr/>
          <p:nvPr>
            <p:ph idx="103" type="body" hasCustomPrompt="1"/>
          </p:nvPr>
        </p:nvSpPr>
        <p:spPr>
          <a:xfrm>
            <a:off x="548640" y="3429000"/>
            <a:ext cx="694944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lang="en-US" sz="17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marL="285750" indent="-285750">
              <a:spcAft>
                <a:spcPts val="600"/>
              </a:spcAft>
              <a:buClr>
                <a:schemeClr val="accent1"/>
              </a:buClr>
              <a:buFont typeface="Arial"/>
              <a:buChar char="•"/>
            </a:pPr>
            <a:r>
              <a:rPr lang="en-US" sz="17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Tarea, próxima sesión o recordatorios</a:t>
            </a:r>
            <a:endParaRPr lang="en-US" sz="17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548640" y="5349240"/>
            <a:ext cx="694944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4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4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Correo del docente · horario de atención</a:t>
            </a:r>
            <a:endParaRPr lang="en-US" sz="1400" dirty="0"/>
          </a:p>
        </p:txBody>
      </p:sp>
      <p:sp>
        <p:nvSpPr>
          <p:cNvPr id="7" name="Text 1"/>
          <p:cNvSpPr/>
          <p:nvPr/>
        </p:nvSpPr>
        <p:spPr>
          <a:xfrm>
            <a:off x="548640" y="589788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Formamos talento, impulsamos empresas.</a:t>
            </a:r>
            <a:endParaRPr lang="en-US" sz="1300" dirty="0"/>
          </a:p>
        </p:txBody>
      </p:sp>
      <p:sp>
        <p:nvSpPr>
          <p:cNvPr id="8" name="Imagen"/>
          <p:cNvSpPr/>
          <p:nvPr>
            <p:ph type="pic" idx="106" hasCustomPrompt="1"/>
          </p:nvPr>
        </p:nvSpPr>
        <p:spPr>
          <a:xfrm>
            <a:off x="8412480" y="1463040"/>
            <a:ext cx="4023360" cy="4023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dirty="0">
                <a:latin typeface="Poppins" pitchFamily="34" charset="0"/>
                <a:ea typeface="Poppins" pitchFamily="34" charset="-122"/>
                <a:cs typeface="Poppins" pitchFamily="34" charset="-120"/>
              </a:defRPr>
            </a:lvl1pPr>
          </a:lstStyle>
          <a:p>
            <a:pPr algn="l" indent="0" marL="0">
              <a:buNone/>
            </a:pPr>
            <a:r>
              <a:rPr lang="en-US" dirty="0">
                <a:solidFill>
                  <a:schemeClr val="accent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Imagen opcional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1920240"/>
            <a:ext cx="6766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AUDITOR INTERNO HSEQ</a:t>
            </a:r>
            <a:endParaRPr lang="en-US" sz="13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2331720"/>
            <a:ext cx="694944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Hallazgos y no conformidades</a:t>
            </a:r>
            <a:endParaRPr lang="en-US" sz="44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548640" y="4160520"/>
            <a:ext cx="65836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Módulo 4 · Integración y auditoría</a:t>
            </a:r>
            <a:endParaRPr lang="en-US" sz="1800" dirty="0"/>
          </a:p>
        </p:txBody>
      </p:sp>
      <p:sp>
        <p:nvSpPr>
          <p:cNvPr id="5" name="Text 1"/>
          <p:cNvSpPr/>
          <p:nvPr>
            <p:ph idx="105" type="body" hasCustomPrompt="1"/>
          </p:nvPr>
        </p:nvSpPr>
        <p:spPr>
          <a:xfrm>
            <a:off x="548640" y="5623560"/>
            <a:ext cx="6583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Docente: Nombre Apellido · Semana 5</a:t>
            </a:r>
            <a:endParaRPr lang="en-US" sz="130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>
            <p:ph idx="106" hasCustomPrompt="1"/>
          </p:nvPr>
        </p:nvPicPr>
        <p:blipFill>
          <a:blip r:embed="rId1"/>
          <a:stretch>
            <a:fillRect/>
          </a:stretch>
        </p:blipFill>
        <p:spPr>
          <a:xfrm>
            <a:off x="8138160" y="1188720"/>
            <a:ext cx="4572000" cy="41239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/>
          <p:cNvSpPr/>
          <p:nvPr>
            <p:ph idx="103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AGENDA DE LA SESIÓN</a:t>
            </a:r>
            <a:endParaRPr lang="en-US" sz="1100" dirty="0"/>
          </a:p>
        </p:txBody>
      </p:sp>
      <p:sp>
        <p:nvSpPr>
          <p:cNvPr id="3" name="Text 2"/>
          <p:cNvSpPr/>
          <p:nvPr>
            <p:ph idx="104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Lo que veremos hoy</a:t>
            </a:r>
            <a:endParaRPr lang="en-US" sz="3000" dirty="0"/>
          </a:p>
        </p:txBody>
      </p:sp>
      <p:sp>
        <p:nvSpPr>
          <p:cNvPr id="4" name="Text 2"/>
          <p:cNvSpPr/>
          <p:nvPr>
            <p:ph idx="105" type="body" hasCustomPrompt="1"/>
          </p:nvPr>
        </p:nvSpPr>
        <p:spPr>
          <a:xfrm>
            <a:off x="1005840" y="2011680"/>
            <a:ext cx="10149840" cy="3840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1000"/>
              </a:spcAft>
              <a:buSzPct val="100000"/>
              <a:buFont typeface="+mj-lt"/>
              <a:buAutoNum type="arabicPeriod" startAt="1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Repaso de la sesión anterior</a:t>
            </a:r>
            <a:endParaRPr lang="en-US" sz="1800" dirty="0"/>
          </a:p>
          <a:p>
            <a:pPr algn="l" marL="342900" indent="-342900">
              <a:spcAft>
                <a:spcPts val="1000"/>
              </a:spcAft>
              <a:buSzPct val="100000"/>
              <a:buFont typeface="+mj-lt"/>
              <a:buAutoNum type="arabicPeriod" startAt="1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Qué es un hallazgo de auditoría</a:t>
            </a:r>
            <a:endParaRPr lang="en-US" sz="1800" dirty="0"/>
          </a:p>
          <a:p>
            <a:pPr algn="l" marL="342900" indent="-342900">
              <a:spcAft>
                <a:spcPts val="1000"/>
              </a:spcAft>
              <a:buSzPct val="100000"/>
              <a:buFont typeface="+mj-lt"/>
              <a:buAutoNum type="arabicPeriod" startAt="1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Tipos de no conformidad</a:t>
            </a:r>
            <a:endParaRPr lang="en-US" sz="1800" dirty="0"/>
          </a:p>
          <a:p>
            <a:pPr algn="l" marL="342900" indent="-342900">
              <a:spcAft>
                <a:spcPts val="1000"/>
              </a:spcAft>
              <a:buSzPct val="100000"/>
              <a:buFont typeface="+mj-lt"/>
              <a:buAutoNum type="arabicPeriod" startAt="1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Estudio de caso en grupos</a:t>
            </a:r>
            <a:endParaRPr lang="en-US" sz="1800" dirty="0"/>
          </a:p>
          <a:p>
            <a:pPr algn="l" marL="342900" indent="-342900">
              <a:spcAft>
                <a:spcPts val="1000"/>
              </a:spcAft>
              <a:buSzPct val="100000"/>
              <a:buFont typeface="+mj-lt"/>
              <a:buAutoNum type="arabicPeriod" startAt="1"/>
            </a:pPr>
            <a:r>
              <a:rPr lang="en-US" sz="18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Cierre y tarea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233172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b="1" spc="400" kern="0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SECCIÓN 01</a:t>
            </a:r>
            <a:endParaRPr lang="en-US" sz="13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2788920"/>
            <a:ext cx="71323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Conceptos clave</a:t>
            </a:r>
            <a:endParaRPr lang="en-US" sz="44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548640" y="4754880"/>
            <a:ext cx="67665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6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Definiciones que usaremos durante toda la sesión.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CONCEPTO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¿Qué es un hallazgo de auditoría?</a:t>
            </a:r>
            <a:endParaRPr lang="en-US" sz="30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548640" y="1737360"/>
            <a:ext cx="11091672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Resultado de evaluar la evidencia frente a los criterios de auditoría</a:t>
            </a:r>
            <a:endParaRPr lang="en-US" sz="16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Puede indicar conformidad o no conformidad</a:t>
            </a:r>
            <a:endParaRPr lang="en-US" sz="16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También puede identificar oportunidades de mejora</a:t>
            </a:r>
            <a:endParaRPr lang="en-US" sz="16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Siempre debe estar respaldado por evidencia objetiva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TIPOS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conformidad mayor y menor</a:t>
            </a:r>
            <a:endParaRPr lang="en-US" sz="3000" dirty="0"/>
          </a:p>
        </p:txBody>
      </p:sp>
      <p:sp>
        <p:nvSpPr>
          <p:cNvPr id="4" name="Text 3"/>
          <p:cNvSpPr/>
          <p:nvPr>
            <p:ph idx="106" type="body" hasCustomPrompt="1"/>
          </p:nvPr>
        </p:nvSpPr>
        <p:spPr>
          <a:xfrm>
            <a:off x="868680" y="1965960"/>
            <a:ext cx="4773168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spcAft>
                <a:spcPts val="600"/>
              </a:spcAft>
              <a:buNone/>
            </a:pPr>
            <a:r>
              <a:rPr lang="en-US" sz="15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Mayor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Afecta la capacidad del sistema para lograr sus resultados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Ausencia total de un requisito</a:t>
            </a:r>
            <a:endParaRPr lang="en-US" sz="1500" dirty="0"/>
          </a:p>
        </p:txBody>
      </p:sp>
      <p:sp>
        <p:nvSpPr>
          <p:cNvPr id="5" name="Text 3"/>
          <p:cNvSpPr/>
          <p:nvPr>
            <p:ph idx="107" type="body" hasCustomPrompt="1"/>
          </p:nvPr>
        </p:nvSpPr>
        <p:spPr>
          <a:xfrm>
            <a:off x="6547104" y="1965960"/>
            <a:ext cx="4773168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spcAft>
                <a:spcPts val="600"/>
              </a:spcAft>
              <a:buNone/>
            </a:pPr>
            <a:r>
              <a:rPr lang="en-US" sz="15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Menor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Incumplimiento puntual o aislado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No compromete el sistema en su conjunto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COMPARACIÓN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Corrección vs. acción correctiva</a:t>
            </a:r>
            <a:endParaRPr lang="en-US" sz="3000" dirty="0"/>
          </a:p>
        </p:txBody>
      </p:sp>
      <p:sp>
        <p:nvSpPr>
          <p:cNvPr id="4" name="Text 3"/>
          <p:cNvSpPr/>
          <p:nvPr>
            <p:ph idx="106" type="body" hasCustomPrompt="1"/>
          </p:nvPr>
        </p:nvSpPr>
        <p:spPr>
          <a:xfrm>
            <a:off x="868680" y="1965960"/>
            <a:ext cx="477316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b="1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Corrección</a:t>
            </a:r>
            <a:endParaRPr lang="en-US" sz="2000" dirty="0"/>
          </a:p>
        </p:txBody>
      </p:sp>
      <p:sp>
        <p:nvSpPr>
          <p:cNvPr id="5" name="Text 3"/>
          <p:cNvSpPr/>
          <p:nvPr>
            <p:ph idx="107" type="body" hasCustomPrompt="1"/>
          </p:nvPr>
        </p:nvSpPr>
        <p:spPr>
          <a:xfrm>
            <a:off x="6547104" y="1965960"/>
            <a:ext cx="477316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Acción correctiva</a:t>
            </a:r>
            <a:endParaRPr lang="en-US" sz="2000" dirty="0"/>
          </a:p>
        </p:txBody>
      </p:sp>
      <p:sp>
        <p:nvSpPr>
          <p:cNvPr id="6" name="Text 3"/>
          <p:cNvSpPr/>
          <p:nvPr>
            <p:ph idx="108" type="body" hasCustomPrompt="1"/>
          </p:nvPr>
        </p:nvSpPr>
        <p:spPr>
          <a:xfrm>
            <a:off x="868680" y="2606040"/>
            <a:ext cx="4773168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Elimina la no conformidad detectada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Actúa sobre el efecto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 inmediata</a:t>
            </a:r>
            <a:endParaRPr lang="en-US" sz="1500" dirty="0"/>
          </a:p>
        </p:txBody>
      </p:sp>
      <p:sp>
        <p:nvSpPr>
          <p:cNvPr id="7" name="Text 3"/>
          <p:cNvSpPr/>
          <p:nvPr>
            <p:ph idx="109" type="body" hasCustomPrompt="1"/>
          </p:nvPr>
        </p:nvSpPr>
        <p:spPr>
          <a:xfrm>
            <a:off x="6547104" y="2606040"/>
            <a:ext cx="4773168" cy="3291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Elimina la causa de la no conformidad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Evita que vuelva a ocurrir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Requiere análisis de causa raíz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EJEMPLO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58521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Evidencia objetiva en campo</a:t>
            </a:r>
            <a:endParaRPr lang="en-US" sz="30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548640" y="1737360"/>
            <a:ext cx="5669280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Registros y documentos</a:t>
            </a:r>
            <a:endParaRPr lang="en-US" sz="16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Entrevistas al personal</a:t>
            </a:r>
            <a:endParaRPr lang="en-US" sz="16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Observación directa de los procesos</a:t>
            </a:r>
            <a:endParaRPr lang="en-US" sz="16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>
            <p:ph idx="106" hasCustomPrompt="1"/>
          </p:nvPr>
        </p:nvPicPr>
        <p:blipFill>
          <a:blip r:embed="rId1"/>
          <a:srcRect l="0" r="0" t="0" b="0"/>
          <a:stretch/>
        </p:blipFill>
        <p:spPr>
          <a:xfrm>
            <a:off x="6629400" y="1691640"/>
            <a:ext cx="5010912" cy="4434840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DATO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 causa raíz casi nunca es evidente</a:t>
            </a:r>
            <a:endParaRPr lang="en-US" sz="3000" dirty="0"/>
          </a:p>
        </p:txBody>
      </p:sp>
      <p:sp>
        <p:nvSpPr>
          <p:cNvPr id="4" name="Text 2"/>
          <p:cNvSpPr/>
          <p:nvPr>
            <p:ph idx="105" type="body" hasCustomPrompt="1"/>
          </p:nvPr>
        </p:nvSpPr>
        <p:spPr>
          <a:xfrm>
            <a:off x="914400" y="2103120"/>
            <a:ext cx="420624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9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</a:t>
            </a:r>
            <a:endParaRPr lang="en-US" sz="9600" dirty="0"/>
          </a:p>
        </p:txBody>
      </p:sp>
      <p:sp>
        <p:nvSpPr>
          <p:cNvPr id="5" name="Text 2"/>
          <p:cNvSpPr/>
          <p:nvPr>
            <p:ph idx="106" type="body" hasCustomPrompt="1"/>
          </p:nvPr>
        </p:nvSpPr>
        <p:spPr>
          <a:xfrm>
            <a:off x="914400" y="4297680"/>
            <a:ext cx="42062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6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veces «¿por qué?» para llegar a la causa raíz</a:t>
            </a:r>
            <a:endParaRPr lang="en-US" sz="1600" dirty="0"/>
          </a:p>
        </p:txBody>
      </p:sp>
      <p:sp>
        <p:nvSpPr>
          <p:cNvPr id="6" name="Text 2"/>
          <p:cNvSpPr/>
          <p:nvPr>
            <p:ph idx="107" type="body" hasCustomPrompt="1"/>
          </p:nvPr>
        </p:nvSpPr>
        <p:spPr>
          <a:xfrm>
            <a:off x="5852160" y="1737360"/>
            <a:ext cx="5788152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spcAft>
                <a:spcPts val="600"/>
              </a:spcAft>
              <a:buNone/>
            </a:pPr>
            <a:r>
              <a:rPr lang="en-US" sz="16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La técnica de los 5 porqués ayuda a pasar del síntoma a la causa. Úsala antes de definir la acción correctiva.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ESTUDIO DE CASO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Redacta tres hallazgos</a:t>
            </a:r>
            <a:endParaRPr lang="en-US" sz="3000" dirty="0"/>
          </a:p>
        </p:txBody>
      </p:sp>
      <p:sp>
        <p:nvSpPr>
          <p:cNvPr id="4" name="Text 2"/>
          <p:cNvSpPr/>
          <p:nvPr>
            <p:ph idx="105" type="body" hasCustomPrompt="1"/>
          </p:nvPr>
        </p:nvSpPr>
        <p:spPr>
          <a:xfrm>
            <a:off x="914400" y="1965960"/>
            <a:ext cx="65836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Font typeface="+mj-lt"/>
              <a:buAutoNum type="arabicPeriod" startAt="1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Lee el caso de la empresa publicado en el campus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Font typeface="+mj-lt"/>
              <a:buAutoNum type="arabicPeriod" startAt="1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En grupos, identifica la evidencia y el requisito incumplido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Font typeface="+mj-lt"/>
              <a:buAutoNum type="arabicPeriod" startAt="1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Redacta un hallazgo por cada norma: 9001, 14001 y 45001</a:t>
            </a:r>
            <a:endParaRPr lang="en-US" sz="1500" dirty="0"/>
          </a:p>
          <a:p>
            <a:pPr algn="l" marL="342900" indent="-342900">
              <a:spcAft>
                <a:spcPts val="600"/>
              </a:spcAft>
              <a:buSzPct val="100000"/>
              <a:buFont typeface="+mj-lt"/>
              <a:buAutoNum type="arabicPeriod" startAt="1"/>
            </a:pPr>
            <a:r>
              <a:rPr lang="en-US" sz="1500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Clasifica cada hallazgo como mayor o menor</a:t>
            </a:r>
            <a:endParaRPr lang="en-US" sz="1500" dirty="0"/>
          </a:p>
        </p:txBody>
      </p:sp>
      <p:sp>
        <p:nvSpPr>
          <p:cNvPr id="5" name="Text 4"/>
          <p:cNvSpPr/>
          <p:nvPr>
            <p:ph idx="108" type="body" hasCustomPrompt="1"/>
          </p:nvPr>
        </p:nvSpPr>
        <p:spPr>
          <a:xfrm>
            <a:off x="8458200" y="2286000"/>
            <a:ext cx="2834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30 min</a:t>
            </a:r>
            <a:endParaRPr lang="en-US" sz="2400" dirty="0"/>
          </a:p>
        </p:txBody>
      </p:sp>
      <p:sp>
        <p:nvSpPr>
          <p:cNvPr id="6" name="Text 5"/>
          <p:cNvSpPr/>
          <p:nvPr>
            <p:ph idx="110" type="body" hasCustomPrompt="1"/>
          </p:nvPr>
        </p:nvSpPr>
        <p:spPr>
          <a:xfrm>
            <a:off x="8458200" y="3337560"/>
            <a:ext cx="2834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Documento del grupo en el foro de la actividad</a:t>
            </a:r>
            <a:endParaRPr lang="en-US" sz="1400" dirty="0"/>
          </a:p>
        </p:txBody>
      </p:sp>
      <p:sp>
        <p:nvSpPr>
          <p:cNvPr id="7" name="Text 6"/>
          <p:cNvSpPr/>
          <p:nvPr>
            <p:ph idx="112" type="body" hasCustomPrompt="1"/>
          </p:nvPr>
        </p:nvSpPr>
        <p:spPr>
          <a:xfrm>
            <a:off x="8458200" y="4846320"/>
            <a:ext cx="2834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Redactar hallazgos con base en evidencia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/>
          <p:cNvSpPr/>
          <p:nvPr>
            <p:ph idx="103" type="title" hasCustomPrompt="1"/>
          </p:nvPr>
        </p:nvSpPr>
        <p:spPr>
          <a:xfrm>
            <a:off x="548640" y="2194560"/>
            <a:ext cx="1051560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4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 hallazgo sin evidencia es solo una opinión.</a:t>
            </a:r>
            <a:endParaRPr lang="en-US" sz="3400" dirty="0"/>
          </a:p>
        </p:txBody>
      </p:sp>
      <p:sp>
        <p:nvSpPr>
          <p:cNvPr id="3" name="Text 2"/>
          <p:cNvSpPr/>
          <p:nvPr>
            <p:ph idx="104" type="body" hasCustomPrompt="1"/>
          </p:nvPr>
        </p:nvSpPr>
        <p:spPr>
          <a:xfrm>
            <a:off x="548640" y="48920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500" dirty="0">
                <a:solidFill>
                  <a:schemeClr val="accent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Principio de enfoque basado en la evidencia · ISO 19011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548640" y="45720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b="1" spc="300" kern="0" dirty="0">
                <a:solidFill>
                  <a:schemeClr val="accent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ESPACIO LIBRE</a:t>
            </a:r>
            <a:endParaRPr lang="en-US" sz="11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548640" y="749808"/>
            <a:ext cx="9509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Diapositiva para gráficos, tablas o diagramas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4434840"/>
          </a:xfrm>
          <a:prstGeom prst="roundRect">
            <a:avLst>
              <a:gd name="adj" fmla="val 3093"/>
            </a:avLst>
          </a:prstGeom>
          <a:solidFill>
            <a:schemeClr val="bg1"/>
          </a:solidFill>
          <a:ln w="12700">
            <a:solidFill>
              <a:schemeClr val="accent5"/>
            </a:solidFill>
            <a:prstDash val="dash"/>
          </a:ln>
        </p:spPr>
      </p:sp>
      <p:sp>
        <p:nvSpPr>
          <p:cNvPr id="5" name="Text 3"/>
          <p:cNvSpPr txBox="1"/>
          <p:nvPr/>
        </p:nvSpPr>
        <p:spPr>
          <a:xfrm>
            <a:off x="548640" y="1691640"/>
            <a:ext cx="11091672" cy="4434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chemeClr val="accent6"/>
                </a:solidFill>
              </a:rPr>
              <a:t>Inserta aquí tu gráfico, tabla o SmartArt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550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9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1554480"/>
            <a:ext cx="71323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¿Preguntas?</a:t>
            </a:r>
            <a:endParaRPr lang="en-US" sz="48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548640" y="3429000"/>
            <a:ext cx="694944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Tarea: completa el estudio de caso en el campus</a:t>
            </a:r>
            <a:endParaRPr lang="en-US" sz="17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Próxima sesión: informe de auditoría</a:t>
            </a:r>
            <a:endParaRPr lang="en-US" sz="1700" dirty="0"/>
          </a:p>
          <a:p>
            <a:pPr algn="l" marL="342900" indent="-342900">
              <a:spcAft>
                <a:spcPts val="600"/>
              </a:spcAft>
              <a:buSzPct val="100000"/>
              <a:buChar char="•"/>
            </a:pPr>
            <a:r>
              <a:rPr lang="en-US" sz="1700" dirty="0">
                <a:solidFill>
                  <a:schemeClr val="accent5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Revisa la grabación en aulaseidec.com</a:t>
            </a:r>
            <a:endParaRPr lang="en-US" sz="1700" dirty="0"/>
          </a:p>
        </p:txBody>
      </p:sp>
      <p:sp>
        <p:nvSpPr>
          <p:cNvPr id="4" name="Text 1"/>
          <p:cNvSpPr/>
          <p:nvPr>
            <p:ph idx="104" type="body" hasCustomPrompt="1"/>
          </p:nvPr>
        </p:nvSpPr>
        <p:spPr>
          <a:xfrm>
            <a:off x="548640" y="5349240"/>
            <a:ext cx="6949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b="1" dirty="0">
                <a:solidFill>
                  <a:schemeClr val="accent1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docente@eidec.com.co · martes 6:00 – 7:00 p. m.</a:t>
            </a:r>
            <a:endParaRPr lang="en-US" sz="14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>
            <p:ph idx="106" hasCustomPrompt="1"/>
          </p:nvPr>
        </p:nvPicPr>
        <p:blipFill>
          <a:blip r:embed="rId1"/>
          <a:stretch>
            <a:fillRect/>
          </a:stretch>
        </p:blipFill>
        <p:spPr>
          <a:xfrm>
            <a:off x="8412480" y="1463040"/>
            <a:ext cx="3291840" cy="45994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IDEC Docentes">
  <a:themeElements>
    <a:clrScheme name="EIDEC Docentes">
      <a:dk1>
        <a:srgbClr val="24264C"/>
      </a:dk1>
      <a:lt1>
        <a:srgbClr val="FFFFFF"/>
      </a:lt1>
      <a:dk2>
        <a:srgbClr val="353866"/>
      </a:dk2>
      <a:lt2>
        <a:srgbClr val="F4F5FA"/>
      </a:lt2>
      <a:accent1>
        <a:srgbClr val="2EC4B6"/>
      </a:accent1>
      <a:accent2>
        <a:srgbClr val="F4A544"/>
      </a:accent2>
      <a:accent3>
        <a:srgbClr val="1E8F85"/>
      </a:accent3>
      <a:accent4>
        <a:srgbClr val="4A4D7A"/>
      </a:accent4>
      <a:accent5>
        <a:srgbClr val="D9DBEE"/>
      </a:accent5>
      <a:accent6>
        <a:srgbClr val="6B6E94"/>
      </a:accent6>
      <a:hlink>
        <a:srgbClr val="1E8F85"/>
      </a:hlink>
      <a:folHlink>
        <a:srgbClr val="4A4D7A"/>
      </a:folHlink>
    </a:clrScheme>
    <a:fontScheme name="EIDEC Docentes">
      <a:majorFont>
        <a:latin typeface="Poppin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Poppin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EIDEC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institucional para docentes EIDEC</dc:title>
  <dc:subject>PptxGenJS Presentation</dc:subject>
  <dc:creator>EIDEC</dc:creator>
  <cp:lastModifiedBy>EIDEC</cp:lastModifiedBy>
  <cp:revision>1</cp:revision>
  <dcterms:created xsi:type="dcterms:W3CDTF">2026-10-16T19:49:46Z</dcterms:created>
  <dcterms:modified xsi:type="dcterms:W3CDTF">2026-10-16T19:49:46Z</dcterms:modified>
</cp:coreProperties>
</file>